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1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Sustainable</a:t>
            </a:r>
          </a:p>
        </p:txBody>
      </p:sp>
      <p:sp>
        <p:nvSpPr>
          <p:cNvPr id="95" name="Content Placeholder 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endParaRPr/>
          </a:p>
          <a:p>
            <a:pPr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When the levels or amount available is maintained over a period of time.</a:t>
            </a:r>
          </a:p>
          <a:p>
            <a:pPr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In other words, the amount of something available remains higher than the rate that it is being used up.</a:t>
            </a:r>
          </a:p>
          <a:p>
            <a:pPr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endParaRPr/>
          </a:p>
          <a:p>
            <a:pPr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If we are running out of a resource, then it is unsustainable.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Describing Textures</a:t>
            </a:r>
          </a:p>
        </p:txBody>
      </p:sp>
      <p:sp>
        <p:nvSpPr>
          <p:cNvPr id="9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90689"/>
            <a:ext cx="11372850" cy="4043362"/>
          </a:xfrm>
          <a:prstGeom prst="rect">
            <a:avLst/>
          </a:prstGeom>
        </p:spPr>
        <p:txBody>
          <a:bodyPr/>
          <a:lstStyle/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None/>
              <a:defRPr sz="3663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crisp   </a:t>
            </a:r>
            <a:r>
              <a:rPr>
                <a:solidFill>
                  <a:srgbClr val="000000"/>
                </a:solidFill>
              </a:rPr>
              <a:t>   </a:t>
            </a:r>
            <a:r>
              <a:rPr>
                <a:solidFill>
                  <a:schemeClr val="accent4"/>
                </a:solidFill>
              </a:rPr>
              <a:t>smooth</a:t>
            </a: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0070C0"/>
                </a:solidFill>
              </a:rPr>
              <a:t>silky</a:t>
            </a: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00B050"/>
                </a:solidFill>
              </a:rPr>
              <a:t>slippery</a:t>
            </a:r>
            <a:r>
              <a:rPr>
                <a:solidFill>
                  <a:srgbClr val="000000"/>
                </a:solidFill>
              </a:rPr>
              <a:t>      </a:t>
            </a:r>
            <a:endParaRPr sz="2277"/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None/>
              <a:defRPr sz="3663" b="1">
                <a:solidFill>
                  <a:srgbClr val="7030A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rough    </a:t>
            </a:r>
            <a:r>
              <a:rPr>
                <a:solidFill>
                  <a:srgbClr val="000000"/>
                </a:solidFill>
              </a:rPr>
              <a:t>             uneven                 </a:t>
            </a:r>
            <a:r>
              <a:rPr>
                <a:solidFill>
                  <a:srgbClr val="FF0000"/>
                </a:solidFill>
              </a:rPr>
              <a:t>bumpy</a:t>
            </a:r>
            <a:endParaRPr sz="2277"/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None/>
              <a:defRPr sz="3663" b="1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     </a:t>
            </a:r>
            <a:r>
              <a:rPr>
                <a:solidFill>
                  <a:srgbClr val="00B050"/>
                </a:solidFill>
              </a:rPr>
              <a:t>scratchy </a:t>
            </a:r>
            <a:r>
              <a:t>         </a:t>
            </a:r>
            <a:r>
              <a:rPr>
                <a:solidFill>
                  <a:schemeClr val="accent4"/>
                </a:solidFill>
              </a:rPr>
              <a:t>glossy </a:t>
            </a:r>
            <a:r>
              <a:t>          velvety         </a:t>
            </a:r>
            <a:endParaRPr sz="2277"/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None/>
              <a:defRPr sz="3663" b="1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wooly </a:t>
            </a:r>
            <a:r>
              <a:rPr>
                <a:solidFill>
                  <a:srgbClr val="000000"/>
                </a:solidFill>
              </a:rPr>
              <a:t>        </a:t>
            </a:r>
            <a:r>
              <a:rPr>
                <a:solidFill>
                  <a:srgbClr val="7030A0"/>
                </a:solidFill>
              </a:rPr>
              <a:t>snuggly</a:t>
            </a:r>
            <a:r>
              <a:rPr>
                <a:solidFill>
                  <a:srgbClr val="000000"/>
                </a:solidFill>
              </a:rPr>
              <a:t>       </a:t>
            </a:r>
            <a:r>
              <a:rPr>
                <a:solidFill>
                  <a:srgbClr val="00B050"/>
                </a:solidFill>
              </a:rPr>
              <a:t>fine  </a:t>
            </a:r>
            <a:r>
              <a:rPr>
                <a:solidFill>
                  <a:srgbClr val="000000"/>
                </a:solidFill>
              </a:rPr>
              <a:t>            </a:t>
            </a:r>
            <a:r>
              <a:rPr>
                <a:solidFill>
                  <a:schemeClr val="accent4"/>
                </a:solidFill>
              </a:rPr>
              <a:t>thick</a:t>
            </a:r>
            <a:r>
              <a:rPr>
                <a:solidFill>
                  <a:srgbClr val="000000"/>
                </a:solidFill>
              </a:rPr>
              <a:t>         </a:t>
            </a:r>
            <a:endParaRPr sz="2277"/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None/>
              <a:defRPr sz="3663" b="1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          floaty              </a:t>
            </a:r>
            <a:r>
              <a:rPr>
                <a:solidFill>
                  <a:srgbClr val="0070C0"/>
                </a:solidFill>
              </a:rPr>
              <a:t>transparent</a:t>
            </a:r>
            <a:endParaRPr sz="2277"/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None/>
              <a:defRPr sz="3663" b="1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dense            </a:t>
            </a:r>
            <a:r>
              <a:rPr>
                <a:solidFill>
                  <a:srgbClr val="FF0000"/>
                </a:solidFill>
              </a:rPr>
              <a:t>heavy                        </a:t>
            </a:r>
            <a:r>
              <a:rPr>
                <a:solidFill>
                  <a:srgbClr val="00B050"/>
                </a:solidFill>
              </a:rPr>
              <a:t>light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Distances</a:t>
            </a:r>
          </a:p>
        </p:txBody>
      </p:sp>
      <p:sp>
        <p:nvSpPr>
          <p:cNvPr id="101" name="Content Placeholder 4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London to China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London to India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London to Berlin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South Korea to London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London to Taiwan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Milan to London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London to Nottingham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New York to London</a:t>
            </a:r>
          </a:p>
        </p:txBody>
      </p:sp>
      <p:sp>
        <p:nvSpPr>
          <p:cNvPr id="102" name="Content Placeholder 5"/>
          <p:cNvSpPr txBox="1"/>
          <p:nvPr/>
        </p:nvSpPr>
        <p:spPr>
          <a:xfrm>
            <a:off x="6217919" y="1825625"/>
            <a:ext cx="5090162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4868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4649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679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5621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6134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766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127 miles</a:t>
            </a:r>
          </a:p>
          <a:p>
            <a:pPr marL="214884" indent="-214884" defTabSz="859536">
              <a:lnSpc>
                <a:spcPct val="90000"/>
              </a:lnSpc>
              <a:spcBef>
                <a:spcPts val="900"/>
              </a:spcBef>
              <a:buSzPct val="100000"/>
              <a:buFont typeface="Arial"/>
              <a:buChar char="•"/>
              <a:defRPr sz="2632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3459 miles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Cotton Production</a:t>
            </a:r>
          </a:p>
        </p:txBody>
      </p:sp>
      <p:sp>
        <p:nvSpPr>
          <p:cNvPr id="105" name="Content Placeholder 5"/>
          <p:cNvSpPr txBox="1">
            <a:spLocks noGrp="1"/>
          </p:cNvSpPr>
          <p:nvPr>
            <p:ph type="body" idx="1"/>
          </p:nvPr>
        </p:nvSpPr>
        <p:spPr>
          <a:xfrm>
            <a:off x="838200" y="1425575"/>
            <a:ext cx="10515600" cy="4351338"/>
          </a:xfrm>
          <a:prstGeom prst="rect">
            <a:avLst/>
          </a:prstGeom>
        </p:spPr>
        <p:txBody>
          <a:bodyPr/>
          <a:lstStyle/>
          <a:p>
            <a:endParaRPr/>
          </a:p>
          <a:p>
            <a:pPr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Once you have read the fact sheet about cotton, you can use this link to watch a couple of short films about it.</a:t>
            </a:r>
          </a:p>
          <a:p>
            <a:pPr marL="0" indent="0">
              <a:buSzTx/>
              <a:buNone/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Links: youtube.com/watch?v-QHgNoSYlhYs</a:t>
            </a:r>
          </a:p>
          <a:p>
            <a:pPr marL="0" indent="0">
              <a:buSzTx/>
              <a:buNone/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Youtube.com/watch?v=lCy5DJb24_s</a:t>
            </a:r>
          </a:p>
        </p:txBody>
      </p:sp>
      <p:pic>
        <p:nvPicPr>
          <p:cNvPr id="106" name="QHgNoSYlhYs" descr="QHgNoSYlhYs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00150" y="4001294"/>
            <a:ext cx="4572000" cy="2571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lCy5DJb24_s" descr="lCy5DJb24_s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15150" y="4001294"/>
            <a:ext cx="4572000" cy="2571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Polyester Production</a:t>
            </a:r>
          </a:p>
        </p:txBody>
      </p:sp>
      <p:sp>
        <p:nvSpPr>
          <p:cNvPr id="11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292225"/>
            <a:ext cx="10515600" cy="4351338"/>
          </a:xfrm>
          <a:prstGeom prst="rect">
            <a:avLst/>
          </a:prstGeom>
        </p:spPr>
        <p:txBody>
          <a:bodyPr/>
          <a:lstStyle/>
          <a:p>
            <a:endParaRPr/>
          </a:p>
          <a:p>
            <a:pPr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Once you have read the fact sheet about polyester, you can use these links to watch a couple of short films about it.</a:t>
            </a:r>
          </a:p>
          <a:p>
            <a:pPr marL="0" indent="0">
              <a:buSzTx/>
              <a:buNone/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Links: youtube.com/watch?v=fNdsOraykNi</a:t>
            </a:r>
          </a:p>
          <a:p>
            <a:pPr marL="0" indent="0">
              <a:buSzTx/>
              <a:buNone/>
              <a:defRPr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Youtube.com/watch?v=zYkglUysDKk</a:t>
            </a:r>
          </a:p>
        </p:txBody>
      </p:sp>
      <p:pic>
        <p:nvPicPr>
          <p:cNvPr id="111" name="fNdsOraykNI" descr="fNdsOraykN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6750" y="3998912"/>
            <a:ext cx="4572000" cy="2571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zYkglUysDKk" descr="zYkglUysDKk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72250" y="3998912"/>
            <a:ext cx="4572000" cy="2571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3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Thoughts and Feelings</a:t>
            </a:r>
          </a:p>
        </p:txBody>
      </p:sp>
      <p:sp>
        <p:nvSpPr>
          <p:cNvPr id="115" name="Text Placeholder 4"/>
          <p:cNvSpPr txBox="1">
            <a:spLocks noGrp="1"/>
          </p:cNvSpPr>
          <p:nvPr>
            <p:ph type="body" sz="quarter" idx="1"/>
          </p:nvPr>
        </p:nvSpPr>
        <p:spPr>
          <a:xfrm>
            <a:off x="839786" y="1350170"/>
            <a:ext cx="5157789" cy="82391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r>
              <a:t>Positive</a:t>
            </a:r>
          </a:p>
        </p:txBody>
      </p:sp>
      <p:sp>
        <p:nvSpPr>
          <p:cNvPr id="116" name="Content Placeholder 5"/>
          <p:cNvSpPr txBox="1"/>
          <p:nvPr/>
        </p:nvSpPr>
        <p:spPr>
          <a:xfrm>
            <a:off x="885507" y="2145508"/>
            <a:ext cx="5066349" cy="4445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Happy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Joyful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Grateful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Intrigue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Hopeful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Proud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Fascinated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Secure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Ambitious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Determined </a:t>
            </a:r>
          </a:p>
        </p:txBody>
      </p:sp>
      <p:sp>
        <p:nvSpPr>
          <p:cNvPr id="117" name="Text Placeholder 6"/>
          <p:cNvSpPr>
            <a:spLocks noGrp="1"/>
          </p:cNvSpPr>
          <p:nvPr>
            <p:ph type="body" idx="13"/>
          </p:nvPr>
        </p:nvSpPr>
        <p:spPr>
          <a:xfrm>
            <a:off x="6084887" y="1321595"/>
            <a:ext cx="5183189" cy="8239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marL="0" indent="0">
              <a:buSzTx/>
              <a:buFontTx/>
              <a:buNone/>
              <a:defRPr sz="2400" b="1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r>
              <a:t>Negative</a:t>
            </a:r>
          </a:p>
        </p:txBody>
      </p:sp>
      <p:sp>
        <p:nvSpPr>
          <p:cNvPr id="118" name="Content Placeholder 7"/>
          <p:cNvSpPr txBox="1"/>
          <p:nvPr/>
        </p:nvSpPr>
        <p:spPr>
          <a:xfrm>
            <a:off x="6217920" y="2145508"/>
            <a:ext cx="5091748" cy="4445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Sad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Anxious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Worried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Overwhelmed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Fear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Distracted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Anger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Hurt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Upset </a:t>
            </a:r>
          </a:p>
          <a:p>
            <a:pPr defTabSz="813816">
              <a:lnSpc>
                <a:spcPct val="81000"/>
              </a:lnSpc>
              <a:spcBef>
                <a:spcPts val="800"/>
              </a:spcBef>
              <a:defRPr sz="2225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Threatened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>
            <a:spLocks noGrp="1"/>
          </p:cNvSpPr>
          <p:nvPr>
            <p:ph type="title"/>
          </p:nvPr>
        </p:nvSpPr>
        <p:spPr>
          <a:xfrm>
            <a:off x="419100" y="2889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ccent SF"/>
                <a:ea typeface="Accent SF"/>
                <a:cs typeface="Accent SF"/>
                <a:sym typeface="Accent SF"/>
              </a:defRPr>
            </a:lvl1pPr>
          </a:lstStyle>
          <a:p>
            <a:r>
              <a:t>Self-Assessment</a:t>
            </a:r>
          </a:p>
        </p:txBody>
      </p:sp>
      <p:sp>
        <p:nvSpPr>
          <p:cNvPr id="12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285750" y="1349374"/>
            <a:ext cx="11525250" cy="5318126"/>
          </a:xfrm>
          <a:prstGeom prst="rect">
            <a:avLst/>
          </a:prstGeom>
        </p:spPr>
        <p:txBody>
          <a:bodyPr/>
          <a:lstStyle/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Use these prompts to reflect on your work and make any necessary corrections.  At National Academy, we do this in green pen, use a green pen if you have one.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Every sentence needs a capital letter.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Names of people and places need capital letters.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solidFill>
                  <a:srgbClr val="00990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Plurals don’t need apostrophes.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There – over there/there are/there was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Their – walk home on their own/their bags/in their experience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They’re – abbreviation of they are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 b="1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Singular</a:t>
            </a:r>
            <a:r>
              <a:rPr b="0"/>
              <a:t> – I was /he was/she was      </a:t>
            </a:r>
            <a:r>
              <a:t>Plural  </a:t>
            </a:r>
            <a:r>
              <a:rPr b="0"/>
              <a:t>- we were/they were</a:t>
            </a:r>
          </a:p>
          <a:p>
            <a:pPr marL="0" indent="0" defTabSz="877823">
              <a:lnSpc>
                <a:spcPct val="81000"/>
              </a:lnSpc>
              <a:spcBef>
                <a:spcPts val="900"/>
              </a:spcBef>
              <a:buSzTx/>
              <a:buNone/>
              <a:defRPr sz="2400" b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Verbs – </a:t>
            </a:r>
            <a:r>
              <a:rPr b="0"/>
              <a:t>is the tense maintained?  Check your verb endings ‘ed’ is past tense, ‘ing’ is present tense – are your verb endings consistent throughout your writing?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Widescreen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Accent SF</vt:lpstr>
      <vt:lpstr>Arial</vt:lpstr>
      <vt:lpstr>Calibri</vt:lpstr>
      <vt:lpstr>Calibri Light</vt:lpstr>
      <vt:lpstr>Comic Sans MS</vt:lpstr>
      <vt:lpstr>Office Theme</vt:lpstr>
      <vt:lpstr>Sustainable</vt:lpstr>
      <vt:lpstr>Describing Textures</vt:lpstr>
      <vt:lpstr>Distances</vt:lpstr>
      <vt:lpstr>Cotton Production</vt:lpstr>
      <vt:lpstr>Polyester Production</vt:lpstr>
      <vt:lpstr>Thoughts and Feelings</vt:lpstr>
      <vt:lpstr>Self-Assessment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</dc:title>
  <dc:creator>Georgia Melbourne</dc:creator>
  <cp:lastModifiedBy>Georgia Melbourne</cp:lastModifiedBy>
  <cp:revision>1</cp:revision>
  <dcterms:modified xsi:type="dcterms:W3CDTF">2020-06-18T13:27:28Z</dcterms:modified>
</cp:coreProperties>
</file>